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Nunito"/>
      <p:regular r:id="rId15"/>
      <p:bold r:id="rId16"/>
      <p:italic r:id="rId17"/>
      <p:boldItalic r:id="rId18"/>
    </p:embeddedFont>
    <p:embeddedFont>
      <p:font typeface="Montserrat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11" Type="http://schemas.openxmlformats.org/officeDocument/2006/relationships/slide" Target="slides/slide6.xml"/><Relationship Id="rId22" Type="http://schemas.openxmlformats.org/officeDocument/2006/relationships/font" Target="fonts/Montserrat-boldItalic.fntdata"/><Relationship Id="rId10" Type="http://schemas.openxmlformats.org/officeDocument/2006/relationships/slide" Target="slides/slide5.xml"/><Relationship Id="rId21" Type="http://schemas.openxmlformats.org/officeDocument/2006/relationships/font" Target="fonts/Montserrat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regular.fntdata"/><Relationship Id="rId14" Type="http://schemas.openxmlformats.org/officeDocument/2006/relationships/slide" Target="slides/slide9.xml"/><Relationship Id="rId17" Type="http://schemas.openxmlformats.org/officeDocument/2006/relationships/font" Target="fonts/Nunito-italic.fntdata"/><Relationship Id="rId16" Type="http://schemas.openxmlformats.org/officeDocument/2006/relationships/font" Target="fonts/Nuni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regular.fntdata"/><Relationship Id="rId6" Type="http://schemas.openxmlformats.org/officeDocument/2006/relationships/slide" Target="slides/slide1.xml"/><Relationship Id="rId18" Type="http://schemas.openxmlformats.org/officeDocument/2006/relationships/font" Target="fonts/Nuni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176b27dd4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176b27dd4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176b27dd49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176b27dd4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76b27dd4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176b27dd4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176b27dd4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176b27dd4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26" name="Google Shape;126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" name="Google Shape;14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5" name="Google Shape;145;p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147" name="Google Shape;147;p14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148" name="Google Shape;148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9" name="Google Shape;149;p14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0" name="Google Shape;15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1" name="Google Shape;151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5" name="Google Shape;155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56" name="Google Shape;156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0" name="Google Shape;160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2" name="Google Shape;162;p1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0" name="Google Shape;17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6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3" name="Google Shape;173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8" name="Google Shape;178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9" name="Google Shape;179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" name="Google Shape;181;p1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2" name="Google Shape;18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3" name="Google Shape;183;p16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developers.google.com/protocol-buffer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5" Type="http://schemas.openxmlformats.org/officeDocument/2006/relationships/image" Target="../media/image7.jpg"/><Relationship Id="rId6" Type="http://schemas.openxmlformats.org/officeDocument/2006/relationships/image" Target="../media/image9.jpg"/><Relationship Id="rId7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 Processor Application Demo</a:t>
            </a:r>
            <a:endParaRPr/>
          </a:p>
        </p:txBody>
      </p:sp>
      <p:sp>
        <p:nvSpPr>
          <p:cNvPr id="189" name="Google Shape;189;p17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Sonali Desarda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gRPC Introduction</a:t>
            </a:r>
            <a:endParaRPr/>
          </a:p>
        </p:txBody>
      </p:sp>
      <p:sp>
        <p:nvSpPr>
          <p:cNvPr id="195" name="Google Shape;195;p18"/>
          <p:cNvSpPr txBox="1"/>
          <p:nvPr>
            <p:ph idx="1" type="body"/>
          </p:nvPr>
        </p:nvSpPr>
        <p:spPr>
          <a:xfrm>
            <a:off x="819150" y="1527975"/>
            <a:ext cx="7505700" cy="31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B212C"/>
              </a:buClr>
              <a:buSzPts val="1800"/>
              <a:buChar char="●"/>
            </a:pPr>
            <a:r>
              <a:rPr lang="en-GB" sz="1800">
                <a:solidFill>
                  <a:srgbClr val="1B212C"/>
                </a:solidFill>
                <a:highlight>
                  <a:schemeClr val="dk1"/>
                </a:highlight>
              </a:rPr>
              <a:t>gRPC is a modern, open source remote procedure call (RPC) framework that can run anywhere.</a:t>
            </a:r>
            <a:endParaRPr sz="1800">
              <a:solidFill>
                <a:srgbClr val="1B212C"/>
              </a:solidFill>
              <a:highlight>
                <a:schemeClr val="dk1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B212C"/>
              </a:buClr>
              <a:buSzPts val="1800"/>
              <a:buChar char="●"/>
            </a:pPr>
            <a:r>
              <a:rPr lang="en-GB" sz="1800">
                <a:solidFill>
                  <a:srgbClr val="222222"/>
                </a:solidFill>
                <a:highlight>
                  <a:srgbClr val="FFFFFF"/>
                </a:highlight>
              </a:rPr>
              <a:t>By default, gRPC uses </a:t>
            </a:r>
            <a:r>
              <a:rPr lang="en-GB" sz="1800">
                <a:solidFill>
                  <a:srgbClr val="379C9C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protocol buffers</a:t>
            </a:r>
            <a:r>
              <a:rPr lang="en-GB" sz="1800">
                <a:solidFill>
                  <a:srgbClr val="222222"/>
                </a:solidFill>
                <a:highlight>
                  <a:srgbClr val="FFFFFF"/>
                </a:highlight>
              </a:rPr>
              <a:t> as the Interface Definition Language (IDL) </a:t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Char char="●"/>
            </a:pPr>
            <a:r>
              <a:rPr lang="en-GB" sz="1800">
                <a:solidFill>
                  <a:srgbClr val="222222"/>
                </a:solidFill>
                <a:highlight>
                  <a:srgbClr val="FFFFFF"/>
                </a:highlight>
              </a:rPr>
              <a:t>On the server side, the server implements the methods declared by the service and runs a gRPC server to handle client calls.</a:t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Char char="●"/>
            </a:pPr>
            <a:r>
              <a:rPr lang="en-GB" sz="1800">
                <a:solidFill>
                  <a:srgbClr val="222222"/>
                </a:solidFill>
                <a:highlight>
                  <a:srgbClr val="FFFFFF"/>
                </a:highlight>
              </a:rPr>
              <a:t>On the client side, the client has a local object known as </a:t>
            </a:r>
            <a:r>
              <a:rPr i="1" lang="en-GB" sz="1800">
                <a:solidFill>
                  <a:srgbClr val="222222"/>
                </a:solidFill>
              </a:rPr>
              <a:t>stub</a:t>
            </a:r>
            <a:r>
              <a:rPr lang="en-GB" sz="1800">
                <a:solidFill>
                  <a:srgbClr val="222222"/>
                </a:solidFill>
                <a:highlight>
                  <a:srgbClr val="FFFFFF"/>
                </a:highlight>
              </a:rPr>
              <a:t> /</a:t>
            </a:r>
            <a:r>
              <a:rPr i="1" lang="en-GB" sz="1800">
                <a:solidFill>
                  <a:srgbClr val="222222"/>
                </a:solidFill>
              </a:rPr>
              <a:t>client</a:t>
            </a:r>
            <a:r>
              <a:rPr lang="en-GB" sz="1800">
                <a:solidFill>
                  <a:srgbClr val="222222"/>
                </a:solidFill>
                <a:highlight>
                  <a:srgbClr val="FFFFFF"/>
                </a:highlight>
              </a:rPr>
              <a:t> that implements the same methods as the service. </a:t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Protocol Buffer(Proto)</a:t>
            </a:r>
            <a:endParaRPr/>
          </a:p>
        </p:txBody>
      </p:sp>
      <p:sp>
        <p:nvSpPr>
          <p:cNvPr id="201" name="Google Shape;201;p1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02" name="Google Shape;202;p19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Class aptent taciti sociosqu ad litora et nec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3" name="Google Shape;203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04" name="Google Shape;204;p19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Amet, consectetur adipiscing elit. Curabitur eleifend a diam quis suscipit. Class aptent taciti sociosqu ad litora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5" name="Google Shape;205;p1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06" name="Google Shape;206;p19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7" name="Google Shape;207;p1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B212C"/>
              </a:buClr>
              <a:buSzPts val="1800"/>
              <a:buChar char="●"/>
            </a:pPr>
            <a:r>
              <a:rPr lang="en-GB" sz="1800">
                <a:solidFill>
                  <a:srgbClr val="1B212C"/>
                </a:solidFill>
                <a:highlight>
                  <a:schemeClr val="dk1"/>
                </a:highlight>
              </a:rPr>
              <a:t>Structure </a:t>
            </a:r>
            <a:r>
              <a:rPr lang="en-GB" sz="1800">
                <a:solidFill>
                  <a:srgbClr val="222222"/>
                </a:solidFill>
                <a:highlight>
                  <a:srgbClr val="FFFFFF"/>
                </a:highlight>
              </a:rPr>
              <a:t>for describing both the service interface and the structure of the payload messages.</a:t>
            </a:r>
            <a:endParaRPr sz="1800">
              <a:solidFill>
                <a:srgbClr val="1B212C"/>
              </a:solidFill>
              <a:highlight>
                <a:schemeClr val="dk1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B212C"/>
              </a:buClr>
              <a:buSzPts val="1800"/>
              <a:buChar char="●"/>
            </a:pPr>
            <a:r>
              <a:rPr lang="en-GB" sz="1800">
                <a:solidFill>
                  <a:srgbClr val="222222"/>
                </a:solidFill>
                <a:highlight>
                  <a:srgbClr val="FFFFFF"/>
                </a:highlight>
              </a:rPr>
              <a:t>Request specification for service</a:t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Char char="●"/>
            </a:pPr>
            <a:r>
              <a:rPr lang="en-GB" sz="1800">
                <a:solidFill>
                  <a:srgbClr val="222222"/>
                </a:solidFill>
                <a:highlight>
                  <a:srgbClr val="FFFFFF"/>
                </a:highlight>
              </a:rPr>
              <a:t>Proto mainly contains:</a:t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Char char="○"/>
            </a:pPr>
            <a:r>
              <a:rPr lang="en-GB" sz="1800">
                <a:solidFill>
                  <a:srgbClr val="222222"/>
                </a:solidFill>
                <a:highlight>
                  <a:srgbClr val="FFFFFF"/>
                </a:highlight>
              </a:rPr>
              <a:t>Rpc name</a:t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Char char="○"/>
            </a:pPr>
            <a:r>
              <a:rPr lang="en-GB" sz="1800">
                <a:solidFill>
                  <a:srgbClr val="222222"/>
                </a:solidFill>
                <a:highlight>
                  <a:srgbClr val="FFFFFF"/>
                </a:highlight>
              </a:rPr>
              <a:t>input/ request specification</a:t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Char char="○"/>
            </a:pPr>
            <a:r>
              <a:rPr lang="en-GB" sz="1800">
                <a:solidFill>
                  <a:srgbClr val="222222"/>
                </a:solidFill>
                <a:highlight>
                  <a:srgbClr val="FFFFFF"/>
                </a:highlight>
              </a:rPr>
              <a:t>Response specification</a:t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gRPC</a:t>
            </a:r>
            <a:r>
              <a:rPr lang="en-GB"/>
              <a:t> Architecture Diagram </a:t>
            </a:r>
            <a:endParaRPr/>
          </a:p>
        </p:txBody>
      </p:sp>
      <p:cxnSp>
        <p:nvCxnSpPr>
          <p:cNvPr id="213" name="Google Shape;213;p20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" name="Google Shape;214;p20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15" name="Google Shape;2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400" y="1757150"/>
            <a:ext cx="6445501" cy="261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Design Pattern used</a:t>
            </a:r>
            <a:endParaRPr/>
          </a:p>
        </p:txBody>
      </p:sp>
      <p:sp>
        <p:nvSpPr>
          <p:cNvPr id="221" name="Google Shape;221;p21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22" name="Google Shape;222;p21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23" name="Google Shape;223;p21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Amet, consectetur adipiscing elit. Curabitur eleifend a diam quis suscipit. Class aptent taciti sociosqu ad litora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24" name="Google Shape;224;p21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25" name="Google Shape;225;p21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26" name="Google Shape;226;p2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B212C"/>
              </a:buClr>
              <a:buSzPts val="1800"/>
              <a:buChar char="●"/>
            </a:pPr>
            <a:r>
              <a:rPr lang="en-GB" sz="1800">
                <a:solidFill>
                  <a:srgbClr val="000000"/>
                </a:solidFill>
                <a:highlight>
                  <a:srgbClr val="FFFFFF"/>
                </a:highlight>
              </a:rPr>
              <a:t>As we are</a:t>
            </a:r>
            <a:r>
              <a:rPr lang="en-GB" sz="1800">
                <a:solidFill>
                  <a:srgbClr val="000000"/>
                </a:solidFill>
                <a:highlight>
                  <a:srgbClr val="FFFFFF"/>
                </a:highlight>
              </a:rPr>
              <a:t> building an image processing pipeline consisting of several image transformations and output of first transformation is given to subsequent transformation, Chain-of-responsibility Design Pattern can be used for creating a chain of image processing operations. </a:t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</a:t>
            </a:r>
            <a:r>
              <a:rPr lang="en-GB"/>
              <a:t> Diagram </a:t>
            </a:r>
            <a:endParaRPr/>
          </a:p>
        </p:txBody>
      </p:sp>
      <p:cxnSp>
        <p:nvCxnSpPr>
          <p:cNvPr id="232" name="Google Shape;232;p22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3" name="Google Shape;233;p22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34" name="Google Shape;2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950" y="1878675"/>
            <a:ext cx="6886700" cy="249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REST Architecture</a:t>
            </a:r>
            <a:r>
              <a:rPr lang="en-GB"/>
              <a:t> Diagram </a:t>
            </a:r>
            <a:endParaRPr/>
          </a:p>
        </p:txBody>
      </p:sp>
      <p:cxnSp>
        <p:nvCxnSpPr>
          <p:cNvPr id="240" name="Google Shape;240;p23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" name="Google Shape;241;p23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42" name="Google Shape;24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2425" y="1952600"/>
            <a:ext cx="3838619" cy="2350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Sequence</a:t>
            </a:r>
            <a:r>
              <a:rPr lang="en-GB"/>
              <a:t> diagram</a:t>
            </a:r>
            <a:endParaRPr/>
          </a:p>
        </p:txBody>
      </p:sp>
      <p:cxnSp>
        <p:nvCxnSpPr>
          <p:cNvPr id="248" name="Google Shape;248;p24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" name="Google Shape;249;p24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50" name="Google Shape;2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975" y="1701900"/>
            <a:ext cx="7726026" cy="269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5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grpSp>
        <p:nvGrpSpPr>
          <p:cNvPr id="256" name="Google Shape;256;p25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57" name="Google Shape;257;p2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5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5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5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5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5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5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65" name="Google Shape;265;p25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5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7" name="Google Shape;267;p25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268" name="Google Shape;268;p25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5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5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5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72" name="Google Shape;272;p25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5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4" name="Google Shape;274;p25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275" name="Google Shape;275;p25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5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5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5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79" name="Google Shape;279;p25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280" name="Google Shape;280;p25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1" name="Google Shape;281;p25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282" name="Google Shape;282;p25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5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5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5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" name="Google Shape;286;p25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287" name="Google Shape;287;p25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8" name="Google Shape;288;p25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289" name="Google Shape;289;p25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25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291" name="Google Shape;291;p25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292" name="Google Shape;292;p25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293" name="Google Shape;293;p25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5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5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5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5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5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5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5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1" name="Google Shape;301;p25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